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4/13/2022</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4/13/2022</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4/13/2022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4/13/2022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4/13/2022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4/13/2022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4/13/2022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4/13/2022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4/13/2022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April 2022</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A41CC99F-EFC2-4D15-B2DA-76CABEB4E38E}"/>
              </a:ext>
            </a:extLst>
          </p:cNvPr>
          <p:cNvPicPr>
            <a:picLocks noChangeAspect="1"/>
          </p:cNvPicPr>
          <p:nvPr/>
        </p:nvPicPr>
        <p:blipFill>
          <a:blip r:embed="rId2"/>
          <a:stretch>
            <a:fillRect/>
          </a:stretch>
        </p:blipFill>
        <p:spPr>
          <a:xfrm>
            <a:off x="2011458" y="1447800"/>
            <a:ext cx="5121084" cy="443217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4" name="Picture 3">
            <a:extLst>
              <a:ext uri="{FF2B5EF4-FFF2-40B4-BE49-F238E27FC236}">
                <a16:creationId xmlns:a16="http://schemas.microsoft.com/office/drawing/2014/main" id="{E1448205-C486-49DE-9FE9-816FC233437C}"/>
              </a:ext>
            </a:extLst>
          </p:cNvPr>
          <p:cNvPicPr>
            <a:picLocks noChangeAspect="1"/>
          </p:cNvPicPr>
          <p:nvPr/>
        </p:nvPicPr>
        <p:blipFill>
          <a:blip r:embed="rId2"/>
          <a:stretch>
            <a:fillRect/>
          </a:stretch>
        </p:blipFill>
        <p:spPr>
          <a:xfrm>
            <a:off x="266700" y="1188466"/>
            <a:ext cx="8610600" cy="4668068"/>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3" name="Picture 2">
            <a:extLst>
              <a:ext uri="{FF2B5EF4-FFF2-40B4-BE49-F238E27FC236}">
                <a16:creationId xmlns:a16="http://schemas.microsoft.com/office/drawing/2014/main" id="{A2420104-650E-4DFF-930A-FA402E9A036B}"/>
              </a:ext>
            </a:extLst>
          </p:cNvPr>
          <p:cNvPicPr>
            <a:picLocks noChangeAspect="1"/>
          </p:cNvPicPr>
          <p:nvPr/>
        </p:nvPicPr>
        <p:blipFill>
          <a:blip r:embed="rId2"/>
          <a:stretch>
            <a:fillRect/>
          </a:stretch>
        </p:blipFill>
        <p:spPr>
          <a:xfrm>
            <a:off x="209549" y="904257"/>
            <a:ext cx="8724899" cy="4902473"/>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7" name="Picture 6">
            <a:extLst>
              <a:ext uri="{FF2B5EF4-FFF2-40B4-BE49-F238E27FC236}">
                <a16:creationId xmlns:a16="http://schemas.microsoft.com/office/drawing/2014/main" id="{B0A5C7CC-5287-406F-9151-0C7C8131EAA9}"/>
              </a:ext>
            </a:extLst>
          </p:cNvPr>
          <p:cNvPicPr>
            <a:picLocks noChangeAspect="1"/>
          </p:cNvPicPr>
          <p:nvPr/>
        </p:nvPicPr>
        <p:blipFill>
          <a:blip r:embed="rId2"/>
          <a:stretch>
            <a:fillRect/>
          </a:stretch>
        </p:blipFill>
        <p:spPr>
          <a:xfrm>
            <a:off x="171450" y="1108542"/>
            <a:ext cx="8801100" cy="4640916"/>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26901DCA-DC2F-441E-A189-C47D32283042}"/>
              </a:ext>
            </a:extLst>
          </p:cNvPr>
          <p:cNvPicPr>
            <a:picLocks noChangeAspect="1"/>
          </p:cNvPicPr>
          <p:nvPr/>
        </p:nvPicPr>
        <p:blipFill>
          <a:blip r:embed="rId2"/>
          <a:stretch>
            <a:fillRect/>
          </a:stretch>
        </p:blipFill>
        <p:spPr>
          <a:xfrm>
            <a:off x="1647825" y="1295400"/>
            <a:ext cx="584835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2" name="Picture 1">
            <a:extLst>
              <a:ext uri="{FF2B5EF4-FFF2-40B4-BE49-F238E27FC236}">
                <a16:creationId xmlns:a16="http://schemas.microsoft.com/office/drawing/2014/main" id="{38DBA934-0603-4016-92D9-DBB731EA04B8}"/>
              </a:ext>
            </a:extLst>
          </p:cNvPr>
          <p:cNvPicPr>
            <a:picLocks noChangeAspect="1"/>
          </p:cNvPicPr>
          <p:nvPr/>
        </p:nvPicPr>
        <p:blipFill>
          <a:blip r:embed="rId2"/>
          <a:stretch>
            <a:fillRect/>
          </a:stretch>
        </p:blipFill>
        <p:spPr>
          <a:xfrm>
            <a:off x="2467334" y="266964"/>
            <a:ext cx="4209332" cy="5934829"/>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62A6E6F1-3458-4E3F-AF65-5211EB98AC65}"/>
              </a:ext>
            </a:extLst>
          </p:cNvPr>
          <p:cNvPicPr>
            <a:picLocks noChangeAspect="1"/>
          </p:cNvPicPr>
          <p:nvPr/>
        </p:nvPicPr>
        <p:blipFill>
          <a:blip r:embed="rId2"/>
          <a:stretch>
            <a:fillRect/>
          </a:stretch>
        </p:blipFill>
        <p:spPr>
          <a:xfrm>
            <a:off x="1572194" y="363330"/>
            <a:ext cx="5999612" cy="5800363"/>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8564D489-79DF-4972-9B32-62736A94F89E}"/>
              </a:ext>
            </a:extLst>
          </p:cNvPr>
          <p:cNvPicPr>
            <a:picLocks noChangeAspect="1"/>
          </p:cNvPicPr>
          <p:nvPr/>
        </p:nvPicPr>
        <p:blipFill>
          <a:blip r:embed="rId2"/>
          <a:stretch>
            <a:fillRect/>
          </a:stretch>
        </p:blipFill>
        <p:spPr>
          <a:xfrm>
            <a:off x="618401" y="923327"/>
            <a:ext cx="7907197" cy="5011346"/>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4" name="Picture 3">
            <a:extLst>
              <a:ext uri="{FF2B5EF4-FFF2-40B4-BE49-F238E27FC236}">
                <a16:creationId xmlns:a16="http://schemas.microsoft.com/office/drawing/2014/main" id="{7D938F18-D0A8-43EB-B2ED-9444951A04D4}"/>
              </a:ext>
            </a:extLst>
          </p:cNvPr>
          <p:cNvPicPr>
            <a:picLocks noChangeAspect="1"/>
          </p:cNvPicPr>
          <p:nvPr/>
        </p:nvPicPr>
        <p:blipFill>
          <a:blip r:embed="rId2"/>
          <a:stretch>
            <a:fillRect/>
          </a:stretch>
        </p:blipFill>
        <p:spPr>
          <a:xfrm>
            <a:off x="190500" y="990600"/>
            <a:ext cx="8763000" cy="4519681"/>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B3D50A02-402C-419A-8EA4-C37ACA9CD998}"/>
              </a:ext>
            </a:extLst>
          </p:cNvPr>
          <p:cNvPicPr>
            <a:picLocks noChangeAspect="1"/>
          </p:cNvPicPr>
          <p:nvPr/>
        </p:nvPicPr>
        <p:blipFill>
          <a:blip r:embed="rId2"/>
          <a:stretch>
            <a:fillRect/>
          </a:stretch>
        </p:blipFill>
        <p:spPr>
          <a:xfrm>
            <a:off x="124231" y="1752600"/>
            <a:ext cx="8895537" cy="2182592"/>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6E09B46B-C046-4083-9D3D-3BCEF4346340}"/>
              </a:ext>
            </a:extLst>
          </p:cNvPr>
          <p:cNvPicPr>
            <a:picLocks noChangeAspect="1"/>
          </p:cNvPicPr>
          <p:nvPr/>
        </p:nvPicPr>
        <p:blipFill>
          <a:blip r:embed="rId2"/>
          <a:stretch>
            <a:fillRect/>
          </a:stretch>
        </p:blipFill>
        <p:spPr>
          <a:xfrm>
            <a:off x="2628900" y="304800"/>
            <a:ext cx="3886200" cy="5813152"/>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E52FE3C1-DF7B-47E3-B904-2E722E2C9289}"/>
              </a:ext>
            </a:extLst>
          </p:cNvPr>
          <p:cNvPicPr>
            <a:picLocks noChangeAspect="1"/>
          </p:cNvPicPr>
          <p:nvPr/>
        </p:nvPicPr>
        <p:blipFill>
          <a:blip r:embed="rId2"/>
          <a:stretch>
            <a:fillRect/>
          </a:stretch>
        </p:blipFill>
        <p:spPr>
          <a:xfrm>
            <a:off x="2414585" y="609600"/>
            <a:ext cx="4314827" cy="5493954"/>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University of Connecticut</a:t>
            </a:r>
          </a:p>
          <a:p>
            <a:r>
              <a:rPr lang="en-US" sz="1500" dirty="0"/>
              <a:t>Mohegan Sun</a:t>
            </a:r>
          </a:p>
          <a:p>
            <a:r>
              <a:rPr lang="en-US" sz="1500" dirty="0"/>
              <a:t>Pfizer</a:t>
            </a:r>
          </a:p>
          <a:p>
            <a:r>
              <a:rPr lang="en-US" sz="1500" dirty="0"/>
              <a:t>Hartford Healthcare</a:t>
            </a:r>
          </a:p>
          <a:p>
            <a:r>
              <a:rPr lang="en-US" sz="1500" dirty="0"/>
              <a:t>Day Kimball Healthcare</a:t>
            </a:r>
          </a:p>
          <a:p>
            <a:r>
              <a:rPr lang="en-US" sz="1500" dirty="0"/>
              <a:t>State of Connecticut</a:t>
            </a:r>
          </a:p>
          <a:p>
            <a:r>
              <a:rPr lang="en-US" sz="1500" dirty="0" err="1"/>
              <a:t>Healthpro</a:t>
            </a:r>
            <a:r>
              <a:rPr lang="en-US" sz="1500" dirty="0"/>
              <a:t> Heritage</a:t>
            </a:r>
          </a:p>
          <a:p>
            <a:r>
              <a:rPr lang="en-US" sz="1500" dirty="0"/>
              <a:t>HHM</a:t>
            </a:r>
          </a:p>
          <a:p>
            <a:r>
              <a:rPr lang="en-US" sz="1500" dirty="0"/>
              <a:t>Charles River Laboratories</a:t>
            </a:r>
          </a:p>
          <a:p>
            <a:r>
              <a:rPr lang="en-US" sz="1500" dirty="0"/>
              <a:t>CVS Health</a:t>
            </a:r>
          </a:p>
          <a:p>
            <a:r>
              <a:rPr lang="en-US" sz="1500" dirty="0"/>
              <a:t>Generations Family Health Center</a:t>
            </a:r>
          </a:p>
          <a:p>
            <a:r>
              <a:rPr lang="en-US" sz="1500" dirty="0"/>
              <a:t>Lowe's Companies, Inc</a:t>
            </a:r>
          </a:p>
          <a:p>
            <a:r>
              <a:rPr lang="en-US" sz="1500" dirty="0"/>
              <a:t>Walmart / Sam's</a:t>
            </a:r>
          </a:p>
          <a:p>
            <a:r>
              <a:rPr lang="en-US" sz="1500" dirty="0"/>
              <a:t>Groton Public Schools</a:t>
            </a:r>
          </a:p>
          <a:p>
            <a:r>
              <a:rPr lang="en-US" sz="1500" dirty="0"/>
              <a:t>Girl Scouts Of Connecticut</a:t>
            </a:r>
          </a:p>
          <a:p>
            <a:r>
              <a:rPr lang="en-US" sz="1500" dirty="0"/>
              <a:t>Rogers Corporation</a:t>
            </a:r>
          </a:p>
          <a:p>
            <a:r>
              <a:rPr lang="en-US" sz="1500" dirty="0"/>
              <a:t>UnitedHealth Group</a:t>
            </a:r>
          </a:p>
          <a:p>
            <a:r>
              <a:rPr lang="en-US" sz="1500" dirty="0" err="1"/>
              <a:t>Aveanna</a:t>
            </a:r>
            <a:r>
              <a:rPr lang="en-US" sz="1500" dirty="0"/>
              <a:t> Healthcare</a:t>
            </a:r>
          </a:p>
          <a:p>
            <a:r>
              <a:rPr lang="en-US" sz="1500" dirty="0"/>
              <a:t>PepsiCo Inc.</a:t>
            </a:r>
          </a:p>
        </p:txBody>
      </p:sp>
      <p:sp>
        <p:nvSpPr>
          <p:cNvPr id="15" name="Content Placeholder 3"/>
          <p:cNvSpPr txBox="1">
            <a:spLocks/>
          </p:cNvSpPr>
          <p:nvPr/>
        </p:nvSpPr>
        <p:spPr>
          <a:xfrm>
            <a:off x="4343400" y="1075567"/>
            <a:ext cx="4346577"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General Dynamics</a:t>
            </a:r>
          </a:p>
          <a:p>
            <a:r>
              <a:rPr lang="en-US" sz="1500" dirty="0"/>
              <a:t>Yale-New Haven Health System</a:t>
            </a:r>
          </a:p>
          <a:p>
            <a:r>
              <a:rPr lang="en-US" sz="1500" dirty="0" err="1"/>
              <a:t>Masonicare</a:t>
            </a:r>
            <a:r>
              <a:rPr lang="en-US" sz="1500" dirty="0"/>
              <a:t> Corporation</a:t>
            </a:r>
          </a:p>
          <a:p>
            <a:r>
              <a:rPr lang="en-US" sz="1500" dirty="0"/>
              <a:t>Staples</a:t>
            </a:r>
          </a:p>
          <a:p>
            <a:r>
              <a:rPr lang="en-US" sz="1500" dirty="0"/>
              <a:t>Mashantucket Pequot Gaming</a:t>
            </a:r>
          </a:p>
          <a:p>
            <a:r>
              <a:rPr lang="en-US" sz="1500" dirty="0"/>
              <a:t>Windham Hospital</a:t>
            </a:r>
          </a:p>
          <a:p>
            <a:r>
              <a:rPr lang="en-US" sz="1500" dirty="0"/>
              <a:t>Compass Group North America</a:t>
            </a:r>
          </a:p>
          <a:p>
            <a:r>
              <a:rPr lang="en-US" sz="1500" dirty="0"/>
              <a:t>Walgreens Boots Alliance Inc</a:t>
            </a:r>
          </a:p>
          <a:p>
            <a:r>
              <a:rPr lang="en-US" sz="1500" dirty="0"/>
              <a:t>Mitchell College</a:t>
            </a:r>
          </a:p>
          <a:p>
            <a:r>
              <a:rPr lang="en-US" sz="1500" dirty="0"/>
              <a:t>US Foods</a:t>
            </a:r>
          </a:p>
          <a:p>
            <a:r>
              <a:rPr lang="en-US" sz="1500" dirty="0"/>
              <a:t>Norwich Public Schools</a:t>
            </a:r>
          </a:p>
          <a:p>
            <a:r>
              <a:rPr lang="en-US" sz="1500" dirty="0"/>
              <a:t>BJ's Wholesale Club, Inc.</a:t>
            </a:r>
          </a:p>
          <a:p>
            <a:r>
              <a:rPr lang="en-US" sz="1500" dirty="0"/>
              <a:t>Hilton Hotel Corporation</a:t>
            </a:r>
          </a:p>
          <a:p>
            <a:r>
              <a:rPr lang="en-US" sz="1500" dirty="0" err="1"/>
              <a:t>Spirol</a:t>
            </a:r>
            <a:r>
              <a:rPr lang="en-US" sz="1500" dirty="0"/>
              <a:t> International Corporation</a:t>
            </a:r>
          </a:p>
          <a:p>
            <a:r>
              <a:rPr lang="en-US" sz="1500" dirty="0"/>
              <a:t>Greater Hartford YMCA</a:t>
            </a:r>
          </a:p>
          <a:p>
            <a:r>
              <a:rPr lang="en-US" sz="1500" dirty="0"/>
              <a:t>Allied Universal</a:t>
            </a:r>
          </a:p>
          <a:p>
            <a:r>
              <a:rPr lang="en-US" sz="1500" dirty="0"/>
              <a:t>Asplundh Tree Expert Company</a:t>
            </a:r>
          </a:p>
          <a:p>
            <a:r>
              <a:rPr lang="en-US" sz="1500" dirty="0" err="1"/>
              <a:t>Dattco</a:t>
            </a:r>
            <a:endParaRPr lang="en-US" sz="1500" dirty="0"/>
          </a:p>
          <a:p>
            <a:r>
              <a:rPr lang="en-US" sz="1500" dirty="0"/>
              <a:t>Nordson Corporation</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6" name="Picture 5">
            <a:extLst>
              <a:ext uri="{FF2B5EF4-FFF2-40B4-BE49-F238E27FC236}">
                <a16:creationId xmlns:a16="http://schemas.microsoft.com/office/drawing/2014/main" id="{CA44C089-283C-448E-A7D7-00C9701800A3}"/>
              </a:ext>
            </a:extLst>
          </p:cNvPr>
          <p:cNvPicPr>
            <a:picLocks noChangeAspect="1"/>
          </p:cNvPicPr>
          <p:nvPr/>
        </p:nvPicPr>
        <p:blipFill>
          <a:blip r:embed="rId2"/>
          <a:stretch>
            <a:fillRect/>
          </a:stretch>
        </p:blipFill>
        <p:spPr>
          <a:xfrm>
            <a:off x="2171698" y="1017653"/>
            <a:ext cx="4800600"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3" name="Picture 2">
            <a:extLst>
              <a:ext uri="{FF2B5EF4-FFF2-40B4-BE49-F238E27FC236}">
                <a16:creationId xmlns:a16="http://schemas.microsoft.com/office/drawing/2014/main" id="{A38D0F22-F687-4690-86EE-8F9E60DE4AA0}"/>
              </a:ext>
            </a:extLst>
          </p:cNvPr>
          <p:cNvPicPr>
            <a:picLocks noChangeAspect="1"/>
          </p:cNvPicPr>
          <p:nvPr/>
        </p:nvPicPr>
        <p:blipFill>
          <a:blip r:embed="rId2"/>
          <a:stretch>
            <a:fillRect/>
          </a:stretch>
        </p:blipFill>
        <p:spPr>
          <a:xfrm>
            <a:off x="2533581" y="228600"/>
            <a:ext cx="4101222" cy="5858889"/>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AE4AE247-4AD6-471D-9DF4-D8A2DA37B5DF}"/>
              </a:ext>
            </a:extLst>
          </p:cNvPr>
          <p:cNvPicPr>
            <a:picLocks noChangeAspect="1"/>
          </p:cNvPicPr>
          <p:nvPr/>
        </p:nvPicPr>
        <p:blipFill>
          <a:blip r:embed="rId2"/>
          <a:stretch>
            <a:fillRect/>
          </a:stretch>
        </p:blipFill>
        <p:spPr>
          <a:xfrm>
            <a:off x="2257344" y="791499"/>
            <a:ext cx="4629312" cy="5374259"/>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Cigna Corporation</a:t>
            </a:r>
          </a:p>
          <a:p>
            <a:r>
              <a:rPr lang="en-US" sz="1500" dirty="0"/>
              <a:t>UnitedHealth Group</a:t>
            </a:r>
          </a:p>
          <a:p>
            <a:r>
              <a:rPr lang="en-US" sz="1500" dirty="0"/>
              <a:t>Travelers</a:t>
            </a:r>
          </a:p>
          <a:p>
            <a:r>
              <a:rPr lang="en-US" sz="1500" dirty="0"/>
              <a:t>Accenture</a:t>
            </a:r>
          </a:p>
          <a:p>
            <a:r>
              <a:rPr lang="en-US" sz="1500" dirty="0"/>
              <a:t>State of Connecticut</a:t>
            </a:r>
          </a:p>
          <a:p>
            <a:r>
              <a:rPr lang="en-US" sz="1500" dirty="0"/>
              <a:t>Disney</a:t>
            </a:r>
          </a:p>
          <a:p>
            <a:r>
              <a:rPr lang="en-US" sz="1500" dirty="0"/>
              <a:t>CVS Health</a:t>
            </a:r>
          </a:p>
          <a:p>
            <a:r>
              <a:rPr lang="en-US" sz="1500" dirty="0"/>
              <a:t>Carvana LLC</a:t>
            </a:r>
          </a:p>
          <a:p>
            <a:r>
              <a:rPr lang="en-US" sz="1500" dirty="0"/>
              <a:t>Allied Universal</a:t>
            </a:r>
          </a:p>
          <a:p>
            <a:r>
              <a:rPr lang="en-US" sz="1500" dirty="0"/>
              <a:t>Walgreens Boots Alliance Inc</a:t>
            </a:r>
          </a:p>
          <a:p>
            <a:r>
              <a:rPr lang="en-US" sz="1500" dirty="0"/>
              <a:t>PricewaterhouseCoopers</a:t>
            </a:r>
          </a:p>
          <a:p>
            <a:r>
              <a:rPr lang="en-US" sz="1500" dirty="0"/>
              <a:t>Greater Hartford YMCA</a:t>
            </a:r>
          </a:p>
          <a:p>
            <a:r>
              <a:rPr lang="en-US" sz="1500" dirty="0"/>
              <a:t>Pearson</a:t>
            </a:r>
          </a:p>
          <a:p>
            <a:r>
              <a:rPr lang="en-US" sz="1500" dirty="0"/>
              <a:t>Bank of America</a:t>
            </a:r>
          </a:p>
          <a:p>
            <a:r>
              <a:rPr lang="en-US" sz="1500" dirty="0"/>
              <a:t>The Home Depot Incorporated</a:t>
            </a:r>
          </a:p>
          <a:p>
            <a:r>
              <a:rPr lang="en-US" sz="1500" dirty="0"/>
              <a:t>Lincoln Financial Group</a:t>
            </a:r>
          </a:p>
          <a:p>
            <a:r>
              <a:rPr lang="en-US" sz="1500" dirty="0"/>
              <a:t>New Britain General</a:t>
            </a:r>
          </a:p>
          <a:p>
            <a:r>
              <a:rPr lang="en-US" sz="1500" dirty="0"/>
              <a:t>Connecticut Children's Medical Center</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Raytheon</a:t>
            </a:r>
          </a:p>
          <a:p>
            <a:r>
              <a:rPr lang="en-US" sz="1500" dirty="0"/>
              <a:t>Aya Healthcare</a:t>
            </a:r>
          </a:p>
          <a:p>
            <a:r>
              <a:rPr lang="en-US" sz="1500" dirty="0"/>
              <a:t>ECHN</a:t>
            </a:r>
          </a:p>
          <a:p>
            <a:r>
              <a:rPr lang="en-US" sz="1500" dirty="0"/>
              <a:t>The Hartford Financial Group</a:t>
            </a:r>
          </a:p>
          <a:p>
            <a:r>
              <a:rPr lang="en-US" sz="1500" dirty="0"/>
              <a:t>Wheeler Clinic</a:t>
            </a:r>
          </a:p>
          <a:p>
            <a:r>
              <a:rPr lang="en-US" sz="1500" dirty="0" err="1"/>
              <a:t>EverSource</a:t>
            </a:r>
            <a:endParaRPr lang="en-US" sz="1500" dirty="0"/>
          </a:p>
          <a:p>
            <a:r>
              <a:rPr lang="en-US" sz="1500" dirty="0"/>
              <a:t>KPMG</a:t>
            </a:r>
          </a:p>
          <a:p>
            <a:r>
              <a:rPr lang="en-US" sz="1500" dirty="0" err="1"/>
              <a:t>Gopuff</a:t>
            </a:r>
            <a:r>
              <a:rPr lang="en-US" sz="1500" dirty="0"/>
              <a:t> </a:t>
            </a:r>
            <a:r>
              <a:rPr lang="en-US" sz="1500" dirty="0" err="1"/>
              <a:t>Joveo</a:t>
            </a:r>
            <a:r>
              <a:rPr lang="en-US" sz="1500" dirty="0"/>
              <a:t> Programmatic</a:t>
            </a:r>
          </a:p>
          <a:p>
            <a:r>
              <a:rPr lang="en-US" sz="1500" dirty="0"/>
              <a:t>University of Connecticut</a:t>
            </a:r>
          </a:p>
          <a:p>
            <a:r>
              <a:rPr lang="en-US" sz="1500" dirty="0"/>
              <a:t>Whole Foods Market, Inc.</a:t>
            </a:r>
          </a:p>
          <a:p>
            <a:r>
              <a:rPr lang="en-US" sz="1500" dirty="0"/>
              <a:t>Eastern Connecticut Health Network</a:t>
            </a:r>
          </a:p>
          <a:p>
            <a:r>
              <a:rPr lang="en-US" sz="1500" dirty="0"/>
              <a:t>Sysco Corporation</a:t>
            </a:r>
          </a:p>
          <a:p>
            <a:r>
              <a:rPr lang="en-US" sz="1500" dirty="0"/>
              <a:t>Trinity Health</a:t>
            </a:r>
          </a:p>
          <a:p>
            <a:r>
              <a:rPr lang="en-US" sz="1500" dirty="0"/>
              <a:t>Superior Plus Trucking</a:t>
            </a:r>
          </a:p>
          <a:p>
            <a:r>
              <a:rPr lang="en-US" sz="1500" dirty="0"/>
              <a:t>Boston Market</a:t>
            </a:r>
          </a:p>
          <a:p>
            <a:r>
              <a:rPr lang="en-US" sz="1500" dirty="0"/>
              <a:t>Genesis Healthcare Corporation</a:t>
            </a:r>
          </a:p>
          <a:p>
            <a:r>
              <a:rPr lang="en-US" sz="1500" dirty="0" err="1"/>
              <a:t>Aptask</a:t>
            </a:r>
            <a:endParaRPr lang="en-US" sz="1500" dirty="0"/>
          </a:p>
          <a:p>
            <a:r>
              <a:rPr lang="en-US" sz="1500" dirty="0"/>
              <a:t>The Travelers Companies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9AA227A4-F0E5-4D67-8C2C-F75A4FFC9943}"/>
              </a:ext>
            </a:extLst>
          </p:cNvPr>
          <p:cNvPicPr>
            <a:picLocks noChangeAspect="1"/>
          </p:cNvPicPr>
          <p:nvPr/>
        </p:nvPicPr>
        <p:blipFill>
          <a:blip r:embed="rId2"/>
          <a:stretch>
            <a:fillRect/>
          </a:stretch>
        </p:blipFill>
        <p:spPr>
          <a:xfrm>
            <a:off x="2286000" y="1066800"/>
            <a:ext cx="45720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3AD3B704-599B-45BF-9089-6AC6254454B3}"/>
              </a:ext>
            </a:extLst>
          </p:cNvPr>
          <p:cNvPicPr>
            <a:picLocks noChangeAspect="1"/>
          </p:cNvPicPr>
          <p:nvPr/>
        </p:nvPicPr>
        <p:blipFill>
          <a:blip r:embed="rId2"/>
          <a:stretch>
            <a:fillRect/>
          </a:stretch>
        </p:blipFill>
        <p:spPr>
          <a:xfrm>
            <a:off x="2452883" y="51816"/>
            <a:ext cx="4238234" cy="6054620"/>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Friday, May 13</a:t>
            </a:r>
            <a:r>
              <a:rPr lang="en-US" sz="2400" baseline="30000" dirty="0"/>
              <a:t>th</a:t>
            </a:r>
            <a:r>
              <a:rPr lang="en-US" sz="2400" dirty="0"/>
              <a:t>, 2022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D3CA9590-5A80-442B-AAC9-4EB307335552}"/>
              </a:ext>
            </a:extLst>
          </p:cNvPr>
          <p:cNvPicPr>
            <a:picLocks noChangeAspect="1"/>
          </p:cNvPicPr>
          <p:nvPr/>
        </p:nvPicPr>
        <p:blipFill>
          <a:blip r:embed="rId2"/>
          <a:stretch>
            <a:fillRect/>
          </a:stretch>
        </p:blipFill>
        <p:spPr>
          <a:xfrm>
            <a:off x="2514599" y="832757"/>
            <a:ext cx="4114800" cy="5192486"/>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5" name="Content Placeholder 3"/>
          <p:cNvSpPr txBox="1">
            <a:spLocks/>
          </p:cNvSpPr>
          <p:nvPr/>
        </p:nvSpPr>
        <p:spPr>
          <a:xfrm>
            <a:off x="4778020" y="1064172"/>
            <a:ext cx="3908779"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Boehringer Ingelheim</a:t>
            </a:r>
          </a:p>
          <a:p>
            <a:r>
              <a:rPr lang="en-US" sz="1500" dirty="0" err="1"/>
              <a:t>Nuvance</a:t>
            </a:r>
            <a:r>
              <a:rPr lang="en-US" sz="1500" dirty="0"/>
              <a:t> Health</a:t>
            </a:r>
          </a:p>
          <a:p>
            <a:r>
              <a:rPr lang="en-US" sz="1500" dirty="0"/>
              <a:t>Waterbury Hospital</a:t>
            </a:r>
          </a:p>
          <a:p>
            <a:r>
              <a:rPr lang="en-US" sz="1500" dirty="0" err="1"/>
              <a:t>Gopuff</a:t>
            </a:r>
            <a:r>
              <a:rPr lang="en-US" sz="1500" dirty="0"/>
              <a:t> </a:t>
            </a:r>
            <a:r>
              <a:rPr lang="en-US" sz="1500" dirty="0" err="1"/>
              <a:t>Joveo</a:t>
            </a:r>
            <a:r>
              <a:rPr lang="en-US" sz="1500" dirty="0"/>
              <a:t> Programmatic</a:t>
            </a:r>
          </a:p>
          <a:p>
            <a:r>
              <a:rPr lang="en-US" sz="1500" dirty="0"/>
              <a:t>Aya Healthcare</a:t>
            </a:r>
          </a:p>
          <a:p>
            <a:r>
              <a:rPr lang="en-US" sz="1500" dirty="0"/>
              <a:t>Department Administrative Services</a:t>
            </a:r>
          </a:p>
          <a:p>
            <a:r>
              <a:rPr lang="en-US" sz="1500" dirty="0"/>
              <a:t>Carvana LLC</a:t>
            </a:r>
          </a:p>
          <a:p>
            <a:r>
              <a:rPr lang="en-US" sz="1500" dirty="0"/>
              <a:t>UnitedHealth Group</a:t>
            </a:r>
          </a:p>
          <a:p>
            <a:r>
              <a:rPr lang="en-US" sz="1500" dirty="0"/>
              <a:t>Avangrid</a:t>
            </a:r>
          </a:p>
          <a:p>
            <a:r>
              <a:rPr lang="en-US" sz="1500" dirty="0"/>
              <a:t>Compass Group North America</a:t>
            </a:r>
          </a:p>
          <a:p>
            <a:r>
              <a:rPr lang="en-US" sz="1500" dirty="0" err="1"/>
              <a:t>Fuelcell</a:t>
            </a:r>
            <a:r>
              <a:rPr lang="en-US" sz="1500" dirty="0"/>
              <a:t> Energy Inc</a:t>
            </a:r>
          </a:p>
          <a:p>
            <a:r>
              <a:rPr lang="en-US" sz="1500" dirty="0"/>
              <a:t>Whole Foods Market, Inc.</a:t>
            </a:r>
          </a:p>
          <a:p>
            <a:r>
              <a:rPr lang="en-US" sz="1500" dirty="0"/>
              <a:t>Starbucks Coffee Company</a:t>
            </a:r>
          </a:p>
          <a:p>
            <a:r>
              <a:rPr lang="en-US" sz="1500" dirty="0" err="1"/>
              <a:t>Dymax</a:t>
            </a:r>
            <a:r>
              <a:rPr lang="en-US" sz="1500" dirty="0"/>
              <a:t> Corporation</a:t>
            </a:r>
          </a:p>
          <a:p>
            <a:r>
              <a:rPr lang="en-US" sz="1500" dirty="0"/>
              <a:t>The Home Depot Incorporated</a:t>
            </a:r>
          </a:p>
          <a:p>
            <a:r>
              <a:rPr lang="en-US" sz="1500" dirty="0"/>
              <a:t>LHC Group</a:t>
            </a:r>
          </a:p>
          <a:p>
            <a:r>
              <a:rPr lang="en-US" sz="1500" dirty="0"/>
              <a:t>Taco Bell</a:t>
            </a:r>
          </a:p>
          <a:p>
            <a:r>
              <a:rPr lang="en-US" sz="1500" dirty="0"/>
              <a:t>Seasons Hospice &amp; Palliative Care</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
        <p:nvSpPr>
          <p:cNvPr id="8" name="Content Placeholder 3">
            <a:extLst>
              <a:ext uri="{FF2B5EF4-FFF2-40B4-BE49-F238E27FC236}">
                <a16:creationId xmlns:a16="http://schemas.microsoft.com/office/drawing/2014/main" id="{C7989A35-AE85-484C-BB10-7F44BE31A6DC}"/>
              </a:ext>
            </a:extLst>
          </p:cNvPr>
          <p:cNvSpPr txBox="1">
            <a:spLocks/>
          </p:cNvSpPr>
          <p:nvPr/>
        </p:nvSpPr>
        <p:spPr>
          <a:xfrm>
            <a:off x="1371600"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Monterey Institute Of International Studies</a:t>
            </a:r>
          </a:p>
          <a:p>
            <a:r>
              <a:rPr lang="en-US" sz="1500" dirty="0"/>
              <a:t>Trinity Health</a:t>
            </a:r>
          </a:p>
          <a:p>
            <a:r>
              <a:rPr lang="en-US" sz="1500" dirty="0"/>
              <a:t>Post University</a:t>
            </a:r>
          </a:p>
          <a:p>
            <a:r>
              <a:rPr lang="en-US" sz="1500" dirty="0"/>
              <a:t>Superior Plus Trucking</a:t>
            </a:r>
          </a:p>
          <a:p>
            <a:r>
              <a:rPr lang="en-US" sz="1500" dirty="0"/>
              <a:t>Clean Harbors</a:t>
            </a:r>
          </a:p>
          <a:p>
            <a:r>
              <a:rPr lang="en-US" sz="1500" dirty="0"/>
              <a:t>State of Connecticut</a:t>
            </a:r>
          </a:p>
          <a:p>
            <a:r>
              <a:rPr lang="en-US" sz="1500" dirty="0"/>
              <a:t>CVS Health</a:t>
            </a:r>
          </a:p>
          <a:p>
            <a:r>
              <a:rPr lang="en-US" sz="1500" dirty="0"/>
              <a:t>BJ's Wholesale Club, Inc.</a:t>
            </a:r>
          </a:p>
          <a:p>
            <a:r>
              <a:rPr lang="en-US" sz="1500" dirty="0"/>
              <a:t>United Parcel Service Incorporated</a:t>
            </a:r>
          </a:p>
          <a:p>
            <a:r>
              <a:rPr lang="en-US" sz="1500" dirty="0"/>
              <a:t>Benchmark Senior Living</a:t>
            </a:r>
          </a:p>
          <a:p>
            <a:r>
              <a:rPr lang="en-US" sz="1500" dirty="0"/>
              <a:t>Realogy Franchise Group LLC</a:t>
            </a:r>
          </a:p>
          <a:p>
            <a:r>
              <a:rPr lang="en-US" sz="1500" dirty="0"/>
              <a:t>Walgreens Boots Alliance Inc</a:t>
            </a:r>
          </a:p>
          <a:p>
            <a:r>
              <a:rPr lang="en-US" sz="1500" dirty="0"/>
              <a:t>TJX Companies, Inc.</a:t>
            </a:r>
          </a:p>
          <a:p>
            <a:r>
              <a:rPr lang="en-US" sz="1500" dirty="0"/>
              <a:t>Walmart / Sam's</a:t>
            </a:r>
          </a:p>
          <a:p>
            <a:r>
              <a:rPr lang="en-US" sz="1500" dirty="0"/>
              <a:t>AutoZone Auto Parts</a:t>
            </a:r>
          </a:p>
          <a:p>
            <a:r>
              <a:rPr lang="en-US" sz="1500" dirty="0"/>
              <a:t>Applied Materials</a:t>
            </a:r>
          </a:p>
          <a:p>
            <a:r>
              <a:rPr lang="en-US" sz="1500" dirty="0"/>
              <a:t>CDM Smith</a:t>
            </a:r>
          </a:p>
        </p:txBody>
      </p:sp>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4" name="Picture 3">
            <a:extLst>
              <a:ext uri="{FF2B5EF4-FFF2-40B4-BE49-F238E27FC236}">
                <a16:creationId xmlns:a16="http://schemas.microsoft.com/office/drawing/2014/main" id="{A02BF648-E1FD-42C9-9D69-22F568AAA31C}"/>
              </a:ext>
            </a:extLst>
          </p:cNvPr>
          <p:cNvPicPr>
            <a:picLocks noChangeAspect="1"/>
          </p:cNvPicPr>
          <p:nvPr/>
        </p:nvPicPr>
        <p:blipFill>
          <a:blip r:embed="rId2"/>
          <a:stretch>
            <a:fillRect/>
          </a:stretch>
        </p:blipFill>
        <p:spPr>
          <a:xfrm>
            <a:off x="2286000" y="1066800"/>
            <a:ext cx="4572000"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1C849C28-34DE-4517-B9CB-0BD9F75794E0}"/>
              </a:ext>
            </a:extLst>
          </p:cNvPr>
          <p:cNvPicPr>
            <a:picLocks noChangeAspect="1"/>
          </p:cNvPicPr>
          <p:nvPr/>
        </p:nvPicPr>
        <p:blipFill>
          <a:blip r:embed="rId2"/>
          <a:stretch>
            <a:fillRect/>
          </a:stretch>
        </p:blipFill>
        <p:spPr>
          <a:xfrm>
            <a:off x="2588171" y="299493"/>
            <a:ext cx="3967657" cy="5902300"/>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BF30E506-825C-4E81-9C46-CB1AFED1A21F}"/>
              </a:ext>
            </a:extLst>
          </p:cNvPr>
          <p:cNvPicPr>
            <a:picLocks noChangeAspect="1"/>
          </p:cNvPicPr>
          <p:nvPr/>
        </p:nvPicPr>
        <p:blipFill>
          <a:blip r:embed="rId2"/>
          <a:stretch>
            <a:fillRect/>
          </a:stretch>
        </p:blipFill>
        <p:spPr>
          <a:xfrm>
            <a:off x="1597141" y="685800"/>
            <a:ext cx="5949715" cy="529590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Yale-New Haven Health System</a:t>
            </a:r>
          </a:p>
          <a:p>
            <a:r>
              <a:rPr lang="en-US" sz="1500" dirty="0"/>
              <a:t>Yale University</a:t>
            </a:r>
          </a:p>
          <a:p>
            <a:r>
              <a:rPr lang="en-US" sz="1500" dirty="0"/>
              <a:t>Anthem Blue Cross</a:t>
            </a:r>
          </a:p>
          <a:p>
            <a:r>
              <a:rPr lang="en-US" sz="1500" dirty="0"/>
              <a:t>Aya Healthcare</a:t>
            </a:r>
          </a:p>
          <a:p>
            <a:r>
              <a:rPr lang="en-US" sz="1500" dirty="0" err="1"/>
              <a:t>Totalmed</a:t>
            </a:r>
            <a:r>
              <a:rPr lang="en-US" sz="1500" dirty="0"/>
              <a:t> Incorporated</a:t>
            </a:r>
          </a:p>
          <a:p>
            <a:r>
              <a:rPr lang="en-US" sz="1500" dirty="0"/>
              <a:t>Alexion Pharmaceuticals</a:t>
            </a:r>
          </a:p>
          <a:p>
            <a:r>
              <a:rPr lang="en-US" sz="1500" dirty="0"/>
              <a:t>UnitedHealth Group</a:t>
            </a:r>
          </a:p>
          <a:p>
            <a:r>
              <a:rPr lang="en-US" sz="1500" dirty="0"/>
              <a:t>Middlesex Health System Incorporated</a:t>
            </a:r>
          </a:p>
          <a:p>
            <a:r>
              <a:rPr lang="en-US" sz="1500" dirty="0"/>
              <a:t>Walgreens Boots Alliance Inc</a:t>
            </a:r>
          </a:p>
          <a:p>
            <a:r>
              <a:rPr lang="en-US" sz="1500" dirty="0"/>
              <a:t>Marrakech Incorporated</a:t>
            </a:r>
          </a:p>
          <a:p>
            <a:r>
              <a:rPr lang="en-US" sz="1500" dirty="0"/>
              <a:t>Raytheon</a:t>
            </a:r>
          </a:p>
          <a:p>
            <a:r>
              <a:rPr lang="en-US" sz="1500" dirty="0"/>
              <a:t>Taco Bell</a:t>
            </a:r>
          </a:p>
          <a:p>
            <a:r>
              <a:rPr lang="en-US" sz="1500" dirty="0"/>
              <a:t>Carvana LLC</a:t>
            </a:r>
          </a:p>
          <a:p>
            <a:r>
              <a:rPr lang="en-US" sz="1500" dirty="0"/>
              <a:t>Department of Veterans Affairs</a:t>
            </a:r>
          </a:p>
          <a:p>
            <a:r>
              <a:rPr lang="en-US" sz="1500" dirty="0"/>
              <a:t>Lowe's Companies, Inc</a:t>
            </a:r>
          </a:p>
          <a:p>
            <a:r>
              <a:rPr lang="en-US" sz="1500" dirty="0"/>
              <a:t>Midstate Medical Center</a:t>
            </a:r>
          </a:p>
          <a:p>
            <a:r>
              <a:rPr lang="en-US" sz="1500" dirty="0"/>
              <a:t>Wesleyan University</a:t>
            </a:r>
          </a:p>
          <a:p>
            <a:r>
              <a:rPr lang="en-US" sz="1500" dirty="0"/>
              <a:t>A R </a:t>
            </a:r>
            <a:r>
              <a:rPr lang="en-US" sz="1500" dirty="0" err="1"/>
              <a:t>Mazzotta</a:t>
            </a:r>
            <a:r>
              <a:rPr lang="en-US" sz="1500" dirty="0"/>
              <a:t> Employment</a:t>
            </a:r>
          </a:p>
          <a:p>
            <a:r>
              <a:rPr lang="en-US" sz="1500" dirty="0"/>
              <a:t>Walmart / Sam's</a:t>
            </a:r>
          </a:p>
        </p:txBody>
      </p:sp>
      <p:sp>
        <p:nvSpPr>
          <p:cNvPr id="15" name="Content Placeholder 3"/>
          <p:cNvSpPr txBox="1">
            <a:spLocks/>
          </p:cNvSpPr>
          <p:nvPr/>
        </p:nvSpPr>
        <p:spPr>
          <a:xfrm>
            <a:off x="4739327"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Amazon</a:t>
            </a:r>
          </a:p>
          <a:p>
            <a:r>
              <a:rPr lang="en-US" sz="1500" dirty="0" err="1"/>
              <a:t>Gopuff</a:t>
            </a:r>
            <a:r>
              <a:rPr lang="en-US" sz="1500" dirty="0"/>
              <a:t> </a:t>
            </a:r>
            <a:r>
              <a:rPr lang="en-US" sz="1500" dirty="0" err="1"/>
              <a:t>Joveo</a:t>
            </a:r>
            <a:r>
              <a:rPr lang="en-US" sz="1500" dirty="0"/>
              <a:t> Programmatic</a:t>
            </a:r>
          </a:p>
          <a:p>
            <a:r>
              <a:rPr lang="en-US" sz="1500" dirty="0"/>
              <a:t>Avangrid</a:t>
            </a:r>
          </a:p>
          <a:p>
            <a:r>
              <a:rPr lang="en-US" sz="1500" dirty="0"/>
              <a:t>Medtronic</a:t>
            </a:r>
          </a:p>
          <a:p>
            <a:r>
              <a:rPr lang="en-US" sz="1500" dirty="0" err="1"/>
              <a:t>Masonicare</a:t>
            </a:r>
            <a:r>
              <a:rPr lang="en-US" sz="1500" dirty="0"/>
              <a:t> Corporation</a:t>
            </a:r>
          </a:p>
          <a:p>
            <a:r>
              <a:rPr lang="en-US" sz="1500" dirty="0"/>
              <a:t>State of Connecticut</a:t>
            </a:r>
          </a:p>
          <a:p>
            <a:r>
              <a:rPr lang="en-US" sz="1500" dirty="0"/>
              <a:t>Marrakech</a:t>
            </a:r>
          </a:p>
          <a:p>
            <a:r>
              <a:rPr lang="en-US" sz="1500" dirty="0"/>
              <a:t>Genesis Healthcare Corporation</a:t>
            </a:r>
          </a:p>
          <a:p>
            <a:r>
              <a:rPr lang="en-US" sz="1500" dirty="0"/>
              <a:t>Superior Plus Trucking</a:t>
            </a:r>
          </a:p>
          <a:p>
            <a:r>
              <a:rPr lang="en-US" sz="1500" dirty="0"/>
              <a:t>Quinnipiac University</a:t>
            </a:r>
          </a:p>
          <a:p>
            <a:r>
              <a:rPr lang="en-US" sz="1500" dirty="0"/>
              <a:t>Arrow Electronics</a:t>
            </a:r>
          </a:p>
          <a:p>
            <a:r>
              <a:rPr lang="en-US" sz="1500" dirty="0"/>
              <a:t>Gaylord Hospital</a:t>
            </a:r>
          </a:p>
          <a:p>
            <a:r>
              <a:rPr lang="en-US" sz="1500" dirty="0"/>
              <a:t>CVS Health</a:t>
            </a:r>
          </a:p>
          <a:p>
            <a:r>
              <a:rPr lang="en-US" sz="1500" dirty="0"/>
              <a:t>AutoZone Auto Parts</a:t>
            </a:r>
          </a:p>
          <a:p>
            <a:r>
              <a:rPr lang="en-US" sz="1500" dirty="0"/>
              <a:t>Page Taft Compass</a:t>
            </a:r>
          </a:p>
          <a:p>
            <a:r>
              <a:rPr lang="en-US" sz="1500" dirty="0"/>
              <a:t>The Home Depot Incorporated</a:t>
            </a:r>
          </a:p>
          <a:p>
            <a:r>
              <a:rPr lang="en-US" sz="1500" dirty="0"/>
              <a:t>Michaels Arts and Crafts</a:t>
            </a:r>
          </a:p>
          <a:p>
            <a:r>
              <a:rPr lang="en-US" sz="1500" dirty="0"/>
              <a:t>Allied Universal</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4" name="Picture 3">
            <a:extLst>
              <a:ext uri="{FF2B5EF4-FFF2-40B4-BE49-F238E27FC236}">
                <a16:creationId xmlns:a16="http://schemas.microsoft.com/office/drawing/2014/main" id="{058D0731-602E-43A9-A945-EB42C81B9691}"/>
              </a:ext>
            </a:extLst>
          </p:cNvPr>
          <p:cNvPicPr>
            <a:picLocks noChangeAspect="1"/>
          </p:cNvPicPr>
          <p:nvPr/>
        </p:nvPicPr>
        <p:blipFill>
          <a:blip r:embed="rId2"/>
          <a:stretch>
            <a:fillRect/>
          </a:stretch>
        </p:blipFill>
        <p:spPr>
          <a:xfrm>
            <a:off x="2176462" y="1143000"/>
            <a:ext cx="47910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4" name="Picture 3">
            <a:extLst>
              <a:ext uri="{FF2B5EF4-FFF2-40B4-BE49-F238E27FC236}">
                <a16:creationId xmlns:a16="http://schemas.microsoft.com/office/drawing/2014/main" id="{AF50DE80-A8CE-4040-A131-9ECB2B8680E2}"/>
              </a:ext>
            </a:extLst>
          </p:cNvPr>
          <p:cNvPicPr>
            <a:picLocks noChangeAspect="1"/>
          </p:cNvPicPr>
          <p:nvPr/>
        </p:nvPicPr>
        <p:blipFill>
          <a:blip r:embed="rId2"/>
          <a:stretch>
            <a:fillRect/>
          </a:stretch>
        </p:blipFill>
        <p:spPr>
          <a:xfrm>
            <a:off x="2552700" y="156518"/>
            <a:ext cx="4038600" cy="6074774"/>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4" name="Picture 3">
            <a:extLst>
              <a:ext uri="{FF2B5EF4-FFF2-40B4-BE49-F238E27FC236}">
                <a16:creationId xmlns:a16="http://schemas.microsoft.com/office/drawing/2014/main" id="{E07881EA-06A6-4CBF-B85B-711E46B7EBFF}"/>
              </a:ext>
            </a:extLst>
          </p:cNvPr>
          <p:cNvPicPr>
            <a:picLocks noChangeAspect="1"/>
          </p:cNvPicPr>
          <p:nvPr/>
        </p:nvPicPr>
        <p:blipFill>
          <a:blip r:embed="rId2"/>
          <a:stretch>
            <a:fillRect/>
          </a:stretch>
        </p:blipFill>
        <p:spPr>
          <a:xfrm>
            <a:off x="2164705" y="1241511"/>
            <a:ext cx="4814589" cy="3412873"/>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4" name="Content Placeholder 2"/>
          <p:cNvSpPr txBox="1">
            <a:spLocks/>
          </p:cNvSpPr>
          <p:nvPr/>
        </p:nvSpPr>
        <p:spPr>
          <a:xfrm>
            <a:off x="914397"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Yale-New Haven Health System</a:t>
            </a:r>
          </a:p>
          <a:p>
            <a:r>
              <a:rPr lang="en-US" sz="1500" dirty="0"/>
              <a:t>Charter Communications</a:t>
            </a:r>
          </a:p>
          <a:p>
            <a:r>
              <a:rPr lang="en-US" sz="1500" dirty="0"/>
              <a:t>Hartford Healthcare</a:t>
            </a:r>
          </a:p>
          <a:p>
            <a:r>
              <a:rPr lang="en-US" sz="1500" dirty="0" err="1"/>
              <a:t>Gopuff</a:t>
            </a:r>
            <a:r>
              <a:rPr lang="en-US" sz="1500" dirty="0"/>
              <a:t> </a:t>
            </a:r>
            <a:r>
              <a:rPr lang="en-US" sz="1500" dirty="0" err="1"/>
              <a:t>Joveo</a:t>
            </a:r>
            <a:r>
              <a:rPr lang="en-US" sz="1500" dirty="0"/>
              <a:t> Programmatic</a:t>
            </a:r>
          </a:p>
          <a:p>
            <a:r>
              <a:rPr lang="en-US" sz="1500" dirty="0"/>
              <a:t>Stamford Hospital</a:t>
            </a:r>
          </a:p>
          <a:p>
            <a:r>
              <a:rPr lang="en-US" sz="1500" dirty="0"/>
              <a:t>Compass Group North America</a:t>
            </a:r>
          </a:p>
          <a:p>
            <a:r>
              <a:rPr lang="en-US" sz="1500" dirty="0"/>
              <a:t>PricewaterhouseCoopers</a:t>
            </a:r>
          </a:p>
          <a:p>
            <a:r>
              <a:rPr lang="en-US" sz="1500" dirty="0"/>
              <a:t>Whole Foods Market, Inc.</a:t>
            </a:r>
          </a:p>
          <a:p>
            <a:r>
              <a:rPr lang="en-US" sz="1500" dirty="0"/>
              <a:t>Avangrid</a:t>
            </a:r>
          </a:p>
          <a:p>
            <a:r>
              <a:rPr lang="en-US" sz="1500" dirty="0" err="1"/>
              <a:t>Coopersurgical</a:t>
            </a:r>
            <a:endParaRPr lang="en-US" sz="1500" dirty="0"/>
          </a:p>
          <a:p>
            <a:r>
              <a:rPr lang="en-US" sz="1500" dirty="0"/>
              <a:t>Town of Greenwich</a:t>
            </a:r>
          </a:p>
          <a:p>
            <a:r>
              <a:rPr lang="en-US" sz="1500" dirty="0"/>
              <a:t>Jewish Senior Services</a:t>
            </a:r>
          </a:p>
          <a:p>
            <a:r>
              <a:rPr lang="en-US" sz="1500" dirty="0"/>
              <a:t>Sacred Heart University</a:t>
            </a:r>
          </a:p>
          <a:p>
            <a:r>
              <a:rPr lang="en-US" sz="1500" dirty="0"/>
              <a:t>Sunrise Senior Living, Inc.</a:t>
            </a:r>
          </a:p>
          <a:p>
            <a:r>
              <a:rPr lang="en-US" sz="1500" dirty="0"/>
              <a:t>Array</a:t>
            </a:r>
          </a:p>
          <a:p>
            <a:r>
              <a:rPr lang="en-US" sz="1500" dirty="0"/>
              <a:t>UnitedHealth Group</a:t>
            </a:r>
          </a:p>
          <a:p>
            <a:r>
              <a:rPr lang="en-US" sz="1500" dirty="0"/>
              <a:t>CVS Health</a:t>
            </a:r>
          </a:p>
          <a:p>
            <a:r>
              <a:rPr lang="en-US" sz="1500" dirty="0"/>
              <a:t>Bank of America</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Capital One</a:t>
            </a:r>
          </a:p>
          <a:p>
            <a:r>
              <a:rPr lang="en-US" sz="1500" dirty="0"/>
              <a:t>Humana</a:t>
            </a:r>
          </a:p>
          <a:p>
            <a:r>
              <a:rPr lang="en-US" sz="1500" dirty="0"/>
              <a:t>Lockheed Martin Corporation</a:t>
            </a:r>
          </a:p>
          <a:p>
            <a:r>
              <a:rPr lang="en-US" sz="1500" dirty="0"/>
              <a:t>Aya Healthcare</a:t>
            </a:r>
          </a:p>
          <a:p>
            <a:r>
              <a:rPr lang="en-US" sz="1500" dirty="0"/>
              <a:t>KPMG</a:t>
            </a:r>
          </a:p>
          <a:p>
            <a:r>
              <a:rPr lang="en-US" sz="1500" dirty="0" err="1"/>
              <a:t>Vmware</a:t>
            </a:r>
            <a:r>
              <a:rPr lang="en-US" sz="1500" dirty="0"/>
              <a:t> Incorporated</a:t>
            </a:r>
          </a:p>
          <a:p>
            <a:r>
              <a:rPr lang="en-US" sz="1500" dirty="0"/>
              <a:t>Norwalk Public School District</a:t>
            </a:r>
          </a:p>
          <a:p>
            <a:r>
              <a:rPr lang="en-US" sz="1500" dirty="0"/>
              <a:t>ASML Holding N V</a:t>
            </a:r>
          </a:p>
          <a:p>
            <a:r>
              <a:rPr lang="en-US" sz="1500" dirty="0" err="1"/>
              <a:t>Totalmed</a:t>
            </a:r>
            <a:r>
              <a:rPr lang="en-US" sz="1500" dirty="0"/>
              <a:t> Incorporated</a:t>
            </a:r>
          </a:p>
          <a:p>
            <a:r>
              <a:rPr lang="en-US" sz="1500" dirty="0"/>
              <a:t>Synchrony</a:t>
            </a:r>
          </a:p>
          <a:p>
            <a:r>
              <a:rPr lang="en-US" sz="1500" dirty="0"/>
              <a:t>Griffin Health Services Corporation</a:t>
            </a:r>
          </a:p>
          <a:p>
            <a:r>
              <a:rPr lang="en-US" sz="1500" dirty="0"/>
              <a:t>NBC</a:t>
            </a:r>
          </a:p>
          <a:p>
            <a:r>
              <a:rPr lang="en-US" sz="1500" dirty="0"/>
              <a:t>Gartner Incorporated</a:t>
            </a:r>
          </a:p>
          <a:p>
            <a:r>
              <a:rPr lang="en-US" sz="1500" dirty="0"/>
              <a:t>Norwalk Public Schools</a:t>
            </a:r>
          </a:p>
          <a:p>
            <a:r>
              <a:rPr lang="en-US" sz="1500" dirty="0"/>
              <a:t>Allied Universal</a:t>
            </a:r>
          </a:p>
          <a:p>
            <a:r>
              <a:rPr lang="en-US" sz="1500" dirty="0"/>
              <a:t>Hubbell Incorporated</a:t>
            </a:r>
          </a:p>
          <a:p>
            <a:r>
              <a:rPr lang="en-US" sz="1500" dirty="0"/>
              <a:t>Griffin Hospital</a:t>
            </a:r>
          </a:p>
          <a:p>
            <a:r>
              <a:rPr lang="en-US" sz="1500" dirty="0"/>
              <a:t>The Home Depot Incorporated</a:t>
            </a:r>
          </a:p>
          <a:p>
            <a:r>
              <a:rPr lang="en-US" sz="1500" dirty="0"/>
              <a:t>Superior Plus Trucking</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9,146 during the week ending 4/02/22.</a:t>
            </a:r>
          </a:p>
        </p:txBody>
      </p:sp>
      <p:pic>
        <p:nvPicPr>
          <p:cNvPr id="8" name="Picture 7">
            <a:extLst>
              <a:ext uri="{FF2B5EF4-FFF2-40B4-BE49-F238E27FC236}">
                <a16:creationId xmlns:a16="http://schemas.microsoft.com/office/drawing/2014/main" id="{2BE0F1F6-DF78-4454-AEC3-9391F9C8B06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8190" y="1871694"/>
            <a:ext cx="8507619" cy="3806069"/>
          </a:xfrm>
          <a:prstGeom prst="rect">
            <a:avLst/>
          </a:prstGeom>
          <a:noFill/>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3" name="Picture 2">
            <a:extLst>
              <a:ext uri="{FF2B5EF4-FFF2-40B4-BE49-F238E27FC236}">
                <a16:creationId xmlns:a16="http://schemas.microsoft.com/office/drawing/2014/main" id="{4E2C279A-3084-493F-A693-591EBDB3258B}"/>
              </a:ext>
            </a:extLst>
          </p:cNvPr>
          <p:cNvPicPr>
            <a:picLocks noChangeAspect="1"/>
          </p:cNvPicPr>
          <p:nvPr/>
        </p:nvPicPr>
        <p:blipFill>
          <a:blip r:embed="rId2"/>
          <a:stretch>
            <a:fillRect/>
          </a:stretch>
        </p:blipFill>
        <p:spPr>
          <a:xfrm>
            <a:off x="2252659" y="990600"/>
            <a:ext cx="4638675"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2" name="Picture 1">
            <a:extLst>
              <a:ext uri="{FF2B5EF4-FFF2-40B4-BE49-F238E27FC236}">
                <a16:creationId xmlns:a16="http://schemas.microsoft.com/office/drawing/2014/main" id="{6F4F42FC-9820-4975-B5F3-6C0526DA1A7E}"/>
              </a:ext>
            </a:extLst>
          </p:cNvPr>
          <p:cNvPicPr>
            <a:picLocks noChangeAspect="1"/>
          </p:cNvPicPr>
          <p:nvPr/>
        </p:nvPicPr>
        <p:blipFill>
          <a:blip r:embed="rId2"/>
          <a:stretch>
            <a:fillRect/>
          </a:stretch>
        </p:blipFill>
        <p:spPr>
          <a:xfrm>
            <a:off x="403707" y="1059217"/>
            <a:ext cx="8336585" cy="5181600"/>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6" name="Picture 5">
            <a:extLst>
              <a:ext uri="{FF2B5EF4-FFF2-40B4-BE49-F238E27FC236}">
                <a16:creationId xmlns:a16="http://schemas.microsoft.com/office/drawing/2014/main" id="{4CD24400-D461-47F1-BC30-F79D0500BD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0550" y="352774"/>
            <a:ext cx="7962900" cy="5918871"/>
          </a:xfrm>
          <a:prstGeom prst="rect">
            <a:avLst/>
          </a:prstGeom>
          <a:noFill/>
          <a:ln>
            <a:noFill/>
          </a:ln>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1476226A-114E-4633-B083-2D879D4BDC97}"/>
              </a:ext>
            </a:extLst>
          </p:cNvPr>
          <p:cNvPicPr>
            <a:picLocks noChangeAspect="1"/>
          </p:cNvPicPr>
          <p:nvPr/>
        </p:nvPicPr>
        <p:blipFill>
          <a:blip r:embed="rId2"/>
          <a:stretch>
            <a:fillRect/>
          </a:stretch>
        </p:blipFill>
        <p:spPr>
          <a:xfrm>
            <a:off x="1292067" y="680903"/>
            <a:ext cx="6559865" cy="5669771"/>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March 2022.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113,542 in March 2022, up 16% from February 2022.</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(26,255 postings), </a:t>
            </a:r>
            <a:r>
              <a:rPr lang="en-US" sz="1900" b="1" dirty="0"/>
              <a:t>Retail Trade </a:t>
            </a:r>
            <a:r>
              <a:rPr lang="en-US" sz="1900" dirty="0"/>
              <a:t>(11,572 postings), </a:t>
            </a:r>
            <a:r>
              <a:rPr lang="en-US" sz="1900" b="1" dirty="0"/>
              <a:t>Finance and Insurance </a:t>
            </a:r>
            <a:r>
              <a:rPr lang="en-US" sz="1900" dirty="0"/>
              <a:t>(9,297 posting), and </a:t>
            </a:r>
            <a:r>
              <a:rPr lang="en-US" sz="1900" b="1" dirty="0"/>
              <a:t> Manufacturing </a:t>
            </a:r>
            <a:r>
              <a:rPr lang="en-US" sz="1900" dirty="0"/>
              <a:t>(8,031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(9,464 postings),</a:t>
            </a:r>
            <a:r>
              <a:rPr lang="en-US" sz="1900" b="1" dirty="0"/>
              <a:t> Retail Salespersons </a:t>
            </a:r>
            <a:r>
              <a:rPr lang="en-US" sz="1900" dirty="0"/>
              <a:t>(3,041 postings), </a:t>
            </a:r>
            <a:r>
              <a:rPr lang="en-US" sz="1900" b="1" dirty="0"/>
              <a:t>Wholesale &amp; Manufacturing Sales Representatives </a:t>
            </a:r>
            <a:r>
              <a:rPr lang="en-US" sz="1900" dirty="0"/>
              <a:t>(2,477 postings), and </a:t>
            </a:r>
            <a:r>
              <a:rPr lang="en-US" sz="1900" b="1" dirty="0"/>
              <a:t>Heavy &amp; Tractor-Trailer Truck Drivers </a:t>
            </a:r>
            <a:r>
              <a:rPr lang="en-US" sz="1900" dirty="0"/>
              <a:t>(2,435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62820</TotalTime>
  <Words>1969</Words>
  <Application>Microsoft Office PowerPoint</Application>
  <PresentationFormat>On-screen Show (4:3)</PresentationFormat>
  <Paragraphs>380</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1485</cp:revision>
  <cp:lastPrinted>2022-04-13T14:15:42Z</cp:lastPrinted>
  <dcterms:created xsi:type="dcterms:W3CDTF">2016-10-12T17:47:24Z</dcterms:created>
  <dcterms:modified xsi:type="dcterms:W3CDTF">2022-04-13T14:31:40Z</dcterms:modified>
</cp:coreProperties>
</file>